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>
        <p:scale>
          <a:sx n="48" d="100"/>
          <a:sy n="48" d="100"/>
        </p:scale>
        <p:origin x="294" y="90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57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88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457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947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33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616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38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99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67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3533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37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Relationship Id="rId4" Type="http://schemas.openxmlformats.org/officeDocument/2006/relationships/image" Target="../media/image21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Relationship Id="rId5" Type="http://schemas.openxmlformats.org/officeDocument/2006/relationships/image" Target="../media/image32.png"  /><Relationship Id="rId6" Type="http://schemas.openxmlformats.org/officeDocument/2006/relationships/hyperlink" Target="https://coding-lks.tistory.com/154" TargetMode="External"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s://balabala.tistory.com/73" TargetMode="External" /><Relationship Id="rId3" Type="http://schemas.openxmlformats.org/officeDocument/2006/relationships/hyperlink" Target="https://wikidocs.net/195273" TargetMode="External"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hyperlink" Target="https://code.visualstudio.com/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hyperlink" Target="https://git-scm.com/downloads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Relationship Id="rId3" Type="http://schemas.openxmlformats.org/officeDocument/2006/relationships/hyperlink" Target="https://github.com/" TargetMode="External"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/>
          <p:cNvGrpSpPr/>
          <p:nvPr/>
        </p:nvGrpSpPr>
        <p:grpSpPr>
          <a:xfrm rot="0">
            <a:off x="1" y="1820942"/>
            <a:ext cx="8559732" cy="2518165"/>
            <a:chOff x="1" y="1820942"/>
            <a:chExt cx="8559732" cy="2518165"/>
          </a:xfrm>
        </p:grpSpPr>
        <p:sp>
          <p:nvSpPr>
            <p:cNvPr id="36" name="자유형: 도형 35"/>
            <p:cNvSpPr/>
            <p:nvPr/>
          </p:nvSpPr>
          <p:spPr>
            <a:xfrm rot="18862910">
              <a:off x="6458532" y="2237907"/>
              <a:ext cx="2490999" cy="1711403"/>
            </a:xfrm>
            <a:custGeom>
              <a:avLst/>
              <a:gdLst>
                <a:gd name="connsiteX0" fmla="*/ 1193537 w 2490999"/>
                <a:gd name="connsiteY0" fmla="*/ 0 h 1711403"/>
                <a:gd name="connsiteX1" fmla="*/ 1541931 w 2490999"/>
                <a:gd name="connsiteY1" fmla="*/ 355994 h 1711403"/>
                <a:gd name="connsiteX2" fmla="*/ 2490999 w 2490999"/>
                <a:gd name="connsiteY2" fmla="*/ 1711403 h 1711403"/>
                <a:gd name="connsiteX3" fmla="*/ 855701 w 2490999"/>
                <a:gd name="connsiteY3" fmla="*/ 1711403 h 1711403"/>
                <a:gd name="connsiteX4" fmla="*/ 0 w 2490999"/>
                <a:gd name="connsiteY4" fmla="*/ 855702 h 1711403"/>
                <a:gd name="connsiteX5" fmla="*/ 855702 w 2490999"/>
                <a:gd name="connsiteY5" fmla="*/ 0 h 1711403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0999" h="1711403">
                  <a:moveTo>
                    <a:pt x="1193537" y="0"/>
                  </a:moveTo>
                  <a:lnTo>
                    <a:pt x="1541931" y="355994"/>
                  </a:lnTo>
                  <a:lnTo>
                    <a:pt x="2490999" y="1711403"/>
                  </a:lnTo>
                  <a:lnTo>
                    <a:pt x="855701" y="1711403"/>
                  </a:lnTo>
                  <a:cubicBezTo>
                    <a:pt x="383111" y="1711403"/>
                    <a:pt x="0" y="1328292"/>
                    <a:pt x="0" y="855702"/>
                  </a:cubicBezTo>
                  <a:cubicBezTo>
                    <a:pt x="0" y="383111"/>
                    <a:pt x="383111" y="0"/>
                    <a:pt x="85570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 rot="0">
              <a:off x="1" y="1820942"/>
              <a:ext cx="8365169" cy="2490999"/>
              <a:chOff x="-2137613" y="-427306"/>
              <a:chExt cx="4991905" cy="1486501"/>
            </a:xfrm>
          </p:grpSpPr>
          <p:sp>
            <p:nvSpPr>
              <p:cNvPr id="15" name="자유형: 도형 14"/>
              <p:cNvSpPr/>
              <p:nvPr/>
            </p:nvSpPr>
            <p:spPr>
              <a:xfrm rot="18300000">
                <a:off x="1600403" y="-194695"/>
                <a:ext cx="1486501" cy="1021278"/>
              </a:xfrm>
              <a:custGeom>
                <a:avLst/>
                <a:gdLst>
                  <a:gd name="connsiteX0" fmla="*/ 771394 w 1486501"/>
                  <a:gd name="connsiteY0" fmla="*/ 0 h 1021278"/>
                  <a:gd name="connsiteX1" fmla="*/ 1486501 w 1486501"/>
                  <a:gd name="connsiteY1" fmla="*/ 1021278 h 1021278"/>
                  <a:gd name="connsiteX2" fmla="*/ 510639 w 1486501"/>
                  <a:gd name="connsiteY2" fmla="*/ 1021278 h 1021278"/>
                  <a:gd name="connsiteX3" fmla="*/ 0 w 1486501"/>
                  <a:gd name="connsiteY3" fmla="*/ 510639 h 1021278"/>
                  <a:gd name="connsiteX4" fmla="*/ 510639 w 1486501"/>
                  <a:gd name="connsiteY4" fmla="*/ 0 h 102127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86501" h="1021278">
                    <a:moveTo>
                      <a:pt x="771394" y="0"/>
                    </a:moveTo>
                    <a:lnTo>
                      <a:pt x="1486501" y="1021278"/>
                    </a:lnTo>
                    <a:lnTo>
                      <a:pt x="510639" y="1021278"/>
                    </a:lnTo>
                    <a:cubicBezTo>
                      <a:pt x="228621" y="1021278"/>
                      <a:pt x="0" y="792657"/>
                      <a:pt x="0" y="510639"/>
                    </a:cubicBezTo>
                    <a:cubicBezTo>
                      <a:pt x="0" y="228621"/>
                      <a:pt x="228621" y="0"/>
                      <a:pt x="510639" y="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자유형: 도형 12"/>
              <p:cNvSpPr/>
              <p:nvPr/>
            </p:nvSpPr>
            <p:spPr>
              <a:xfrm rot="18000000">
                <a:off x="1541194" y="-198169"/>
                <a:ext cx="1311253" cy="1021278"/>
              </a:xfrm>
              <a:custGeom>
                <a:avLst/>
                <a:gdLst>
                  <a:gd name="connsiteX0" fmla="*/ 721618 w 1311253"/>
                  <a:gd name="connsiteY0" fmla="*/ 0 h 1021278"/>
                  <a:gd name="connsiteX1" fmla="*/ 1311253 w 1311253"/>
                  <a:gd name="connsiteY1" fmla="*/ 1021278 h 1021278"/>
                  <a:gd name="connsiteX2" fmla="*/ 319037 w 1311253"/>
                  <a:gd name="connsiteY2" fmla="*/ 1021278 h 1021278"/>
                  <a:gd name="connsiteX3" fmla="*/ 0 w 1311253"/>
                  <a:gd name="connsiteY3" fmla="*/ 702241 h 1021278"/>
                  <a:gd name="connsiteX4" fmla="*/ 0 w 1311253"/>
                  <a:gd name="connsiteY4" fmla="*/ 319037 h 1021278"/>
                  <a:gd name="connsiteX5" fmla="*/ 319037 w 1311253"/>
                  <a:gd name="connsiteY5" fmla="*/ 0 h 1021278"/>
                </a:gdLst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1253" h="1021278">
                    <a:moveTo>
                      <a:pt x="721618" y="0"/>
                    </a:moveTo>
                    <a:lnTo>
                      <a:pt x="1311253" y="1021278"/>
                    </a:lnTo>
                    <a:lnTo>
                      <a:pt x="319037" y="1021278"/>
                    </a:lnTo>
                    <a:cubicBezTo>
                      <a:pt x="142838" y="1021278"/>
                      <a:pt x="0" y="878440"/>
                      <a:pt x="0" y="702241"/>
                    </a:cubicBezTo>
                    <a:lnTo>
                      <a:pt x="0" y="319037"/>
                    </a:lnTo>
                    <a:cubicBezTo>
                      <a:pt x="0" y="142838"/>
                      <a:pt x="142838" y="0"/>
                      <a:pt x="319037" y="0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anchor="ctr">
                <a:noAutofit/>
              </a:bodyPr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-2137613" y="0"/>
                <a:ext cx="4358300" cy="1021278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anchor="ctr"/>
              <a:lstStyle/>
              <a:p>
                <a:pPr latinLnBrk="0">
                  <a:lnSpc>
                    <a:spcPct val="150000"/>
                  </a:lnSpc>
                  <a:defRPr/>
                </a:pPr>
                <a:r>
                  <a:rPr lang="en-US" altLang="ko-KR" sz="3200" b="1" i="1" kern="0">
                    <a:solidFill>
                      <a:prstClr val="white"/>
                    </a:solidFill>
                  </a:rPr>
                  <a:t>Visual Studio Code</a:t>
                </a:r>
                <a:r>
                  <a:rPr lang="ko-KR" altLang="en-US" sz="3200" b="1" i="1" kern="0">
                    <a:solidFill>
                      <a:prstClr val="white"/>
                    </a:solidFill>
                  </a:rPr>
                  <a:t>에서 </a:t>
                </a:r>
                <a:r>
                  <a:rPr lang="en-US" altLang="ko-KR" sz="3200" b="1" i="1" kern="0">
                    <a:solidFill>
                      <a:prstClr val="white"/>
                    </a:solidFill>
                  </a:rPr>
                  <a:t>GitHub</a:t>
                </a:r>
                <a:r>
                  <a:rPr lang="ko-KR" altLang="en-US" sz="3200" b="1" i="1" kern="0">
                    <a:solidFill>
                      <a:prstClr val="white"/>
                    </a:solidFill>
                  </a:rPr>
                  <a:t> 연동하여 </a:t>
                </a:r>
                <a:r>
                  <a:rPr lang="en-US" altLang="ko-KR" sz="3200" b="1" i="1" kern="0">
                    <a:solidFill>
                      <a:prstClr val="white"/>
                    </a:solidFill>
                  </a:rPr>
                  <a:t>commit </a:t>
                </a:r>
                <a:r>
                  <a:rPr lang="ko-KR" altLang="en-US" sz="3200" b="1" i="1" kern="0">
                    <a:solidFill>
                      <a:prstClr val="white"/>
                    </a:solidFill>
                  </a:rPr>
                  <a:t>하기</a:t>
                </a:r>
                <a:endParaRPr lang="ko-KR" altLang="en-US" sz="3200" b="1" i="1" kern="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2" name="TextBox 31"/>
          <p:cNvSpPr txBox="1"/>
          <p:nvPr/>
        </p:nvSpPr>
        <p:spPr>
          <a:xfrm>
            <a:off x="9145149" y="5529507"/>
            <a:ext cx="2775259" cy="1003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소프트웨어학과</a:t>
            </a:r>
            <a:endParaRPr lang="ko-KR" altLang="en-US" sz="15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r">
              <a:defRPr/>
            </a:pP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2021763013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 김민영</a:t>
            </a:r>
            <a:endParaRPr lang="ko-KR" altLang="en-US" sz="15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r">
              <a:defRPr/>
            </a:pP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2023.09.13(</a:t>
            </a: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수</a:t>
            </a:r>
            <a:r>
              <a:rPr lang="en-US" altLang="ko-KR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en-US" altLang="ko-KR" sz="1500" kern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lvl="0" algn="r">
              <a:defRPr/>
            </a:pPr>
            <a:r>
              <a:rPr lang="ko-KR" altLang="en-US" sz="1500" kern="0">
                <a:solidFill>
                  <a:prstClr val="black">
                    <a:lumMod val="75000"/>
                    <a:lumOff val="25000"/>
                  </a:prstClr>
                </a:solidFill>
              </a:rPr>
              <a:t>게임프로그래밍</a:t>
            </a:r>
            <a:endParaRPr lang="ko-KR" altLang="en-US" sz="1500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72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로 </a:t>
            </a: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가져오기</a:t>
            </a:r>
            <a:endParaRPr lang="ko-KR" altLang="en-US" sz="28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03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2"/>
          <p:cNvSpPr/>
          <p:nvPr/>
        </p:nvSpPr>
        <p:spPr>
          <a:xfrm>
            <a:off x="327616" y="1429135"/>
            <a:ext cx="3943700" cy="498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3-1)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URL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Clone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하기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rcRect l="650" t="30340" r="32070"/>
          <a:stretch>
            <a:fillRect/>
          </a:stretch>
        </p:blipFill>
        <p:spPr>
          <a:xfrm>
            <a:off x="4703378" y="1102003"/>
            <a:ext cx="5624441" cy="4041673"/>
          </a:xfrm>
          <a:prstGeom prst="rect">
            <a:avLst/>
          </a:prstGeom>
        </p:spPr>
      </p:pic>
      <p:pic>
        <p:nvPicPr>
          <p:cNvPr id="48" name=""/>
          <p:cNvPicPr>
            <a:picLocks noChangeAspect="1"/>
          </p:cNvPicPr>
          <p:nvPr/>
        </p:nvPicPr>
        <p:blipFill rotWithShape="1">
          <a:blip r:embed="rId3"/>
          <a:srcRect l="21500" r="21090" b="84520"/>
          <a:stretch>
            <a:fillRect/>
          </a:stretch>
        </p:blipFill>
        <p:spPr>
          <a:xfrm>
            <a:off x="4765284" y="5402034"/>
            <a:ext cx="5668609" cy="10613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72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로 </a:t>
            </a: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가져오기</a:t>
            </a:r>
            <a:endParaRPr lang="ko-KR" altLang="en-US" sz="28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03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2"/>
          <p:cNvSpPr/>
          <p:nvPr/>
        </p:nvSpPr>
        <p:spPr>
          <a:xfrm>
            <a:off x="327616" y="1429135"/>
            <a:ext cx="4379128" cy="4930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3-2)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Visual Studio Code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에서 선택하기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rcRect l="19870" r="19580" b="60710"/>
          <a:stretch>
            <a:fillRect/>
          </a:stretch>
        </p:blipFill>
        <p:spPr>
          <a:xfrm>
            <a:off x="311551" y="2565950"/>
            <a:ext cx="5987440" cy="2694214"/>
          </a:xfrm>
          <a:prstGeom prst="rect">
            <a:avLst/>
          </a:prstGeom>
        </p:spPr>
      </p:pic>
      <p:sp>
        <p:nvSpPr>
          <p:cNvPr id="50" name="직사각형 2"/>
          <p:cNvSpPr/>
          <p:nvPr/>
        </p:nvSpPr>
        <p:spPr>
          <a:xfrm>
            <a:off x="6710302" y="1331699"/>
            <a:ext cx="5128638" cy="49519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clone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repository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저장할 위치 선택하기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3"/>
          <a:srcRect l="1080" t="690" r="860" b="1370"/>
          <a:stretch>
            <a:fillRect/>
          </a:stretch>
        </p:blipFill>
        <p:spPr>
          <a:xfrm>
            <a:off x="6943308" y="2434642"/>
            <a:ext cx="4790617" cy="30036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72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로 </a:t>
            </a: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가져오기</a:t>
            </a:r>
            <a:endParaRPr lang="ko-KR" altLang="en-US" sz="28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03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2"/>
          <p:cNvSpPr/>
          <p:nvPr/>
        </p:nvSpPr>
        <p:spPr>
          <a:xfrm>
            <a:off x="327616" y="1429135"/>
            <a:ext cx="11421382" cy="4930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*VS Code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와 선택한 위치에서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clone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repository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확인할 수 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 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rcRect r="59220" b="43290"/>
          <a:stretch>
            <a:fillRect/>
          </a:stretch>
        </p:blipFill>
        <p:spPr>
          <a:xfrm>
            <a:off x="425704" y="2211048"/>
            <a:ext cx="4434856" cy="3816283"/>
          </a:xfrm>
          <a:prstGeom prst="rect">
            <a:avLst/>
          </a:prstGeom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3"/>
          <a:srcRect r="32860" b="44210"/>
          <a:stretch>
            <a:fillRect/>
          </a:stretch>
        </p:blipFill>
        <p:spPr>
          <a:xfrm>
            <a:off x="5070889" y="2193873"/>
            <a:ext cx="6637210" cy="3826354"/>
          </a:xfrm>
          <a:prstGeom prst="rect">
            <a:avLst/>
          </a:prstGeom>
        </p:spPr>
      </p:pic>
      <p:pic>
        <p:nvPicPr>
          <p:cNvPr id="54" name=""/>
          <p:cNvPicPr>
            <a:picLocks noChangeAspect="1"/>
          </p:cNvPicPr>
          <p:nvPr/>
        </p:nvPicPr>
        <p:blipFill rotWithShape="1">
          <a:blip r:embed="rId4"/>
          <a:srcRect r="2400"/>
          <a:stretch>
            <a:fillRect/>
          </a:stretch>
        </p:blipFill>
        <p:spPr>
          <a:xfrm>
            <a:off x="741017" y="4011285"/>
            <a:ext cx="3697004" cy="2657789"/>
          </a:xfrm>
          <a:prstGeom prst="rect">
            <a:avLst/>
          </a:prstGeom>
        </p:spPr>
      </p:pic>
      <p:sp>
        <p:nvSpPr>
          <p:cNvPr id="55" name="직사각형 2"/>
          <p:cNvSpPr/>
          <p:nvPr/>
        </p:nvSpPr>
        <p:spPr>
          <a:xfrm>
            <a:off x="4593443" y="6150911"/>
            <a:ext cx="6230258" cy="5001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*Yes, I trust the authors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를 선택해서 진행해주세요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commit 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하기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04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368438" y="1023435"/>
            <a:ext cx="5445719" cy="498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1) VS Code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에서 파일 작성하기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rcRect r="44750" b="70690"/>
          <a:stretch>
            <a:fillRect/>
          </a:stretch>
        </p:blipFill>
        <p:spPr>
          <a:xfrm>
            <a:off x="402667" y="1529488"/>
            <a:ext cx="5693332" cy="2087965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334019" y="2719630"/>
            <a:ext cx="581186" cy="54889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3"/>
          <a:srcRect r="44700" b="70540"/>
          <a:stretch>
            <a:fillRect/>
          </a:stretch>
        </p:blipFill>
        <p:spPr>
          <a:xfrm>
            <a:off x="6277094" y="1555158"/>
            <a:ext cx="5611546" cy="2072088"/>
          </a:xfrm>
          <a:prstGeom prst="rect">
            <a:avLst/>
          </a:prstGeom>
        </p:spPr>
      </p:pic>
      <p:sp>
        <p:nvSpPr>
          <p:cNvPr id="36" name="직사각형 2"/>
          <p:cNvSpPr/>
          <p:nvPr/>
        </p:nvSpPr>
        <p:spPr>
          <a:xfrm>
            <a:off x="6306226" y="965962"/>
            <a:ext cx="5445720" cy="4989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source control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선택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7" name="직사각형 2"/>
          <p:cNvSpPr/>
          <p:nvPr/>
        </p:nvSpPr>
        <p:spPr>
          <a:xfrm>
            <a:off x="9153161" y="948365"/>
            <a:ext cx="2701226" cy="50070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add test1.txt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8" name="직사각형 2"/>
          <p:cNvSpPr/>
          <p:nvPr/>
        </p:nvSpPr>
        <p:spPr>
          <a:xfrm>
            <a:off x="6280323" y="3592815"/>
            <a:ext cx="5445720" cy="4989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5) git push &amp; git pull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4"/>
          <a:srcRect r="43960" b="64740"/>
          <a:stretch>
            <a:fillRect/>
          </a:stretch>
        </p:blipFill>
        <p:spPr>
          <a:xfrm>
            <a:off x="326578" y="4101936"/>
            <a:ext cx="5762568" cy="2517107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5"/>
          <a:srcRect r="44110" b="64270"/>
          <a:stretch>
            <a:fillRect/>
          </a:stretch>
        </p:blipFill>
        <p:spPr>
          <a:xfrm>
            <a:off x="6257925" y="4108393"/>
            <a:ext cx="5669171" cy="2515244"/>
          </a:xfrm>
          <a:prstGeom prst="rect">
            <a:avLst/>
          </a:prstGeom>
        </p:spPr>
      </p:pic>
      <p:sp>
        <p:nvSpPr>
          <p:cNvPr id="41" name="직사각형 2"/>
          <p:cNvSpPr/>
          <p:nvPr/>
        </p:nvSpPr>
        <p:spPr>
          <a:xfrm>
            <a:off x="389751" y="3617728"/>
            <a:ext cx="3330846" cy="49946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commit -m “test commit”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29557" y="5448249"/>
            <a:ext cx="4214225" cy="1181202"/>
          </a:xfrm>
          <a:prstGeom prst="rect">
            <a:avLst/>
          </a:prstGeom>
        </p:spPr>
      </p:pic>
      <p:sp>
        <p:nvSpPr>
          <p:cNvPr id="43" name=""/>
          <p:cNvSpPr/>
          <p:nvPr/>
        </p:nvSpPr>
        <p:spPr>
          <a:xfrm>
            <a:off x="7738118" y="3076952"/>
            <a:ext cx="279561" cy="215523"/>
          </a:xfrm>
          <a:prstGeom prst="ellipse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에서 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commit 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하기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04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직사각형 2"/>
          <p:cNvSpPr/>
          <p:nvPr/>
        </p:nvSpPr>
        <p:spPr>
          <a:xfrm>
            <a:off x="327616" y="1429135"/>
            <a:ext cx="11421382" cy="4930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*Github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commit message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와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upload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된 파일을 확인할 수 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2"/>
          <a:srcRect t="17100" r="31920" b="38370"/>
          <a:stretch>
            <a:fillRect/>
          </a:stretch>
        </p:blipFill>
        <p:spPr>
          <a:xfrm>
            <a:off x="398442" y="2111605"/>
            <a:ext cx="6933035" cy="2683221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rcRect l="14840" t="6480" r="58720" b="31940"/>
          <a:stretch>
            <a:fillRect/>
          </a:stretch>
        </p:blipFill>
        <p:spPr>
          <a:xfrm>
            <a:off x="7921625" y="1124388"/>
            <a:ext cx="3882691" cy="5087669"/>
          </a:xfrm>
          <a:prstGeom prst="rect">
            <a:avLst/>
          </a:prstGeom>
        </p:spPr>
      </p:pic>
      <p:sp>
        <p:nvSpPr>
          <p:cNvPr id="38" name="직사각형 2"/>
          <p:cNvSpPr/>
          <p:nvPr/>
        </p:nvSpPr>
        <p:spPr>
          <a:xfrm>
            <a:off x="3861933" y="5693157"/>
            <a:ext cx="3944257" cy="49618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더 다양한 동작들을 수행할 수 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에서 파일 상태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05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5" name="직사각형 2"/>
          <p:cNvSpPr/>
          <p:nvPr/>
        </p:nvSpPr>
        <p:spPr>
          <a:xfrm>
            <a:off x="184741" y="1349759"/>
            <a:ext cx="5658756" cy="90576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U : Untracked - Git에서 아직 추적되지 않는 파일. 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                       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add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가 된적이 없는 새 파일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rcRect r="52330" b="70140"/>
          <a:stretch>
            <a:fillRect/>
          </a:stretch>
        </p:blipFill>
        <p:spPr>
          <a:xfrm>
            <a:off x="564694" y="2193924"/>
            <a:ext cx="4728484" cy="2047875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rcRect r="52020" b="70370"/>
          <a:stretch>
            <a:fillRect/>
          </a:stretch>
        </p:blipFill>
        <p:spPr>
          <a:xfrm>
            <a:off x="6650877" y="2165349"/>
            <a:ext cx="4744947" cy="2032001"/>
          </a:xfrm>
          <a:prstGeom prst="rect">
            <a:avLst/>
          </a:prstGeom>
        </p:spPr>
      </p:pic>
      <p:pic>
        <p:nvPicPr>
          <p:cNvPr id="41" name=""/>
          <p:cNvPicPr>
            <a:picLocks noChangeAspect="1"/>
          </p:cNvPicPr>
          <p:nvPr/>
        </p:nvPicPr>
        <p:blipFill rotWithShape="1">
          <a:blip r:embed="rId4"/>
          <a:srcRect r="53220" b="70140"/>
          <a:stretch>
            <a:fillRect/>
          </a:stretch>
        </p:blipFill>
        <p:spPr>
          <a:xfrm>
            <a:off x="635083" y="4670424"/>
            <a:ext cx="4619458" cy="2047876"/>
          </a:xfrm>
          <a:prstGeom prst="rect">
            <a:avLst/>
          </a:prstGeom>
        </p:spPr>
      </p:pic>
      <p:pic>
        <p:nvPicPr>
          <p:cNvPr id="42" name=""/>
          <p:cNvPicPr>
            <a:picLocks noChangeAspect="1"/>
          </p:cNvPicPr>
          <p:nvPr/>
        </p:nvPicPr>
        <p:blipFill rotWithShape="1">
          <a:blip r:embed="rId5"/>
          <a:srcRect r="51820" b="70370"/>
          <a:stretch>
            <a:fillRect/>
          </a:stretch>
        </p:blipFill>
        <p:spPr>
          <a:xfrm>
            <a:off x="6641980" y="4670424"/>
            <a:ext cx="4781790" cy="2032001"/>
          </a:xfrm>
          <a:prstGeom prst="rect">
            <a:avLst/>
          </a:prstGeom>
        </p:spPr>
      </p:pic>
      <p:sp>
        <p:nvSpPr>
          <p:cNvPr id="43" name="직사각형 2"/>
          <p:cNvSpPr/>
          <p:nvPr/>
        </p:nvSpPr>
        <p:spPr>
          <a:xfrm>
            <a:off x="6088742" y="1654561"/>
            <a:ext cx="6103258" cy="4961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 : Added - add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를 하여 스테이징 영역에 추가된 파일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4" name="직사각형 2"/>
          <p:cNvSpPr/>
          <p:nvPr/>
        </p:nvSpPr>
        <p:spPr>
          <a:xfrm>
            <a:off x="295275" y="4172332"/>
            <a:ext cx="5563508" cy="4961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M : Modified -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수정된 파일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5" name="직사각형 2"/>
          <p:cNvSpPr/>
          <p:nvPr/>
        </p:nvSpPr>
        <p:spPr>
          <a:xfrm>
            <a:off x="6096000" y="4194555"/>
            <a:ext cx="5563508" cy="49936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D : Delete -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삭제된 파일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6" name="직사각형 2"/>
          <p:cNvSpPr/>
          <p:nvPr/>
        </p:nvSpPr>
        <p:spPr>
          <a:xfrm>
            <a:off x="3818615" y="587760"/>
            <a:ext cx="8373385" cy="4961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*git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에서 표시하는 파일 상태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(git status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로 확인할 수 있는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와 일부 다를 수 있다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7" name=""/>
          <p:cNvSpPr/>
          <p:nvPr/>
        </p:nvSpPr>
        <p:spPr>
          <a:xfrm>
            <a:off x="2134244" y="3629025"/>
            <a:ext cx="343061" cy="274448"/>
          </a:xfrm>
          <a:prstGeom prst="ellipse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8" name=""/>
          <p:cNvSpPr/>
          <p:nvPr/>
        </p:nvSpPr>
        <p:spPr>
          <a:xfrm>
            <a:off x="8223893" y="3619500"/>
            <a:ext cx="343061" cy="274448"/>
          </a:xfrm>
          <a:prstGeom prst="ellipse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9" name=""/>
          <p:cNvSpPr/>
          <p:nvPr/>
        </p:nvSpPr>
        <p:spPr>
          <a:xfrm>
            <a:off x="2239018" y="6102349"/>
            <a:ext cx="343061" cy="274448"/>
          </a:xfrm>
          <a:prstGeom prst="ellipse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0" name=""/>
          <p:cNvSpPr/>
          <p:nvPr/>
        </p:nvSpPr>
        <p:spPr>
          <a:xfrm>
            <a:off x="8255644" y="6086474"/>
            <a:ext cx="343061" cy="274448"/>
          </a:xfrm>
          <a:prstGeom prst="ellipse">
            <a:avLst/>
          </a:prstGeom>
          <a:noFill/>
          <a:ln w="63500" cap="flat" cmpd="sng" algn="ctr">
            <a:solidFill>
              <a:srgbClr val="ff0000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1" name=""/>
          <p:cNvSpPr txBox="1"/>
          <p:nvPr/>
        </p:nvSpPr>
        <p:spPr>
          <a:xfrm>
            <a:off x="5603082" y="1058069"/>
            <a:ext cx="6603998" cy="35925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Git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에서 파일 상태 정리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en-US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  <a:hlinkClick r:id="rId6"/>
              </a:rPr>
              <a:t>https://coding-lks.tistory.com/154</a:t>
            </a:r>
            <a:endParaRPr xmlns:mc="http://schemas.openxmlformats.org/markup-compatibility/2006" xmlns:hp="http://schemas.haansoft.com/office/presentation/8.0" kumimoji="0" lang="en-US" altLang="en-US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33892" y="1268797"/>
            <a:ext cx="9003744" cy="824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출처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00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직사각형 2"/>
          <p:cNvSpPr/>
          <p:nvPr/>
        </p:nvSpPr>
        <p:spPr>
          <a:xfrm>
            <a:off x="385309" y="2123330"/>
            <a:ext cx="11421382" cy="132281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  <a:hlinkClick r:id="rId2"/>
              </a:rPr>
              <a:t>https://balabala.tistory.com/73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  <a:hlinkClick r:id="rId3"/>
              </a:rPr>
              <a:t>https://wikidocs.net/195273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/>
          <p:cNvPicPr>
            <a:picLocks noChangeAspect="1"/>
          </p:cNvPicPr>
          <p:nvPr/>
        </p:nvPicPr>
        <p:blipFill rotWithShape="1">
          <a:blip r:embed="rId2"/>
          <a:srcRect l="35140" t="5590" r="34420" b="86410"/>
          <a:stretch>
            <a:fillRect/>
          </a:stretch>
        </p:blipFill>
        <p:spPr>
          <a:xfrm>
            <a:off x="4475207" y="3828189"/>
            <a:ext cx="3222534" cy="963057"/>
          </a:xfrm>
          <a:prstGeom prst="rect">
            <a:avLst/>
          </a:prstGeom>
        </p:spPr>
      </p:pic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00</a:t>
            </a:r>
            <a:endParaRPr lang="ko-KR" altLang="en-US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282547" y="4658025"/>
            <a:ext cx="2949012" cy="493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44546a">
                    <a:lumMod val="75000"/>
                  </a:srgbClr>
                </a:solidFill>
              </a:rPr>
              <a:t>VS Code</a:t>
            </a:r>
            <a:r>
              <a:rPr lang="ko-KR" altLang="en-US" b="1">
                <a:solidFill>
                  <a:srgbClr val="44546a">
                    <a:lumMod val="75000"/>
                  </a:srgbClr>
                </a:solidFill>
              </a:rPr>
              <a:t>에서 파일 상태</a:t>
            </a:r>
            <a:endParaRPr lang="ko-KR" altLang="en-US" b="1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57" name="왼쪽 대괄호 56"/>
          <p:cNvSpPr/>
          <p:nvPr/>
        </p:nvSpPr>
        <p:spPr>
          <a:xfrm rot="5400000">
            <a:off x="5095000" y="1904660"/>
            <a:ext cx="1901330" cy="3605400"/>
          </a:xfrm>
          <a:prstGeom prst="leftBracket">
            <a:avLst>
              <a:gd name="adj" fmla="val 120396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9" name="타원 58"/>
          <p:cNvSpPr/>
          <p:nvPr/>
        </p:nvSpPr>
        <p:spPr>
          <a:xfrm>
            <a:off x="3985947" y="4658025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950977" y="3265206"/>
            <a:ext cx="3255749" cy="498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b="1">
                <a:solidFill>
                  <a:srgbClr val="44546a">
                    <a:lumMod val="75000"/>
                  </a:srgbClr>
                </a:solidFill>
              </a:rPr>
              <a:t>VS Code</a:t>
            </a:r>
            <a:r>
              <a:rPr lang="ko-KR" altLang="en-US" b="1">
                <a:solidFill>
                  <a:srgbClr val="44546a">
                    <a:lumMod val="75000"/>
                  </a:srgbClr>
                </a:solidFill>
              </a:rPr>
              <a:t>에서 </a:t>
            </a:r>
            <a:r>
              <a:rPr lang="en-US" altLang="ko-KR" b="1">
                <a:solidFill>
                  <a:srgbClr val="44546a">
                    <a:lumMod val="75000"/>
                  </a:srgbClr>
                </a:solidFill>
              </a:rPr>
              <a:t>commit</a:t>
            </a:r>
            <a:r>
              <a:rPr lang="ko-KR" altLang="en-US" b="1">
                <a:solidFill>
                  <a:srgbClr val="44546a">
                    <a:lumMod val="75000"/>
                  </a:srgbClr>
                </a:solidFill>
              </a:rPr>
              <a:t> 하기</a:t>
            </a:r>
            <a:endParaRPr lang="en-US" altLang="ko-KR" b="1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928903" y="4706456"/>
            <a:ext cx="2949012" cy="493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ko-KR" altLang="en-US" b="1">
                <a:solidFill>
                  <a:srgbClr val="44546a">
                    <a:lumMod val="75000"/>
                  </a:srgbClr>
                </a:solidFill>
              </a:rPr>
              <a:t>프로그램 설치 및 준비</a:t>
            </a:r>
            <a:r>
              <a:rPr lang="ko-KR" altLang="en-US" sz="105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endParaRPr lang="ko-KR" altLang="en-US" sz="105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543405" y="3180561"/>
            <a:ext cx="3691640" cy="49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b="1">
                <a:solidFill>
                  <a:srgbClr val="44546a">
                    <a:lumMod val="75000"/>
                  </a:srgbClr>
                </a:solidFill>
              </a:rPr>
              <a:t>VS Code</a:t>
            </a:r>
            <a:r>
              <a:rPr lang="ko-KR" altLang="en-US" b="1">
                <a:solidFill>
                  <a:srgbClr val="44546a">
                    <a:lumMod val="75000"/>
                  </a:srgbClr>
                </a:solidFill>
              </a:rPr>
              <a:t>와 </a:t>
            </a:r>
            <a:r>
              <a:rPr lang="en-US" altLang="ko-KR" b="1">
                <a:solidFill>
                  <a:srgbClr val="44546a">
                    <a:lumMod val="75000"/>
                  </a:srgbClr>
                </a:solidFill>
              </a:rPr>
              <a:t>GitHub</a:t>
            </a:r>
            <a:r>
              <a:rPr lang="ko-KR" altLang="en-US" b="1">
                <a:solidFill>
                  <a:srgbClr val="44546a">
                    <a:lumMod val="75000"/>
                  </a:srgbClr>
                </a:solidFill>
              </a:rPr>
              <a:t> 연동하기</a:t>
            </a:r>
            <a:endParaRPr lang="ko-KR" altLang="en-US" b="1">
              <a:solidFill>
                <a:srgbClr val="44546a">
                  <a:lumMod val="75000"/>
                </a:srgbClr>
              </a:solidFill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7591347" y="4658025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7238752" y="3365576"/>
            <a:ext cx="514036" cy="514036"/>
          </a:xfrm>
          <a:prstGeom prst="ellipse">
            <a:avLst/>
          </a:prstGeom>
          <a:solidFill>
            <a:schemeClr val="bg1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0" name="그룹 69"/>
          <p:cNvGrpSpPr/>
          <p:nvPr/>
        </p:nvGrpSpPr>
        <p:grpSpPr>
          <a:xfrm rot="0">
            <a:off x="4257825" y="3346526"/>
            <a:ext cx="514036" cy="514036"/>
            <a:chOff x="4550320" y="2629819"/>
            <a:chExt cx="514036" cy="514036"/>
          </a:xfrm>
          <a:solidFill>
            <a:schemeClr val="lt1"/>
          </a:solidFill>
        </p:grpSpPr>
        <p:sp>
          <p:nvSpPr>
            <p:cNvPr id="71" name="타원 70"/>
            <p:cNvSpPr/>
            <p:nvPr/>
          </p:nvSpPr>
          <p:spPr>
            <a:xfrm>
              <a:off x="4550320" y="2629819"/>
              <a:ext cx="514036" cy="514036"/>
            </a:xfrm>
            <a:prstGeom prst="ellipse">
              <a:avLst/>
            </a:prstGeom>
            <a:grpFill/>
            <a:ln w="254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Freeform 9"/>
            <p:cNvSpPr/>
            <p:nvPr/>
          </p:nvSpPr>
          <p:spPr>
            <a:xfrm>
              <a:off x="4727484" y="2780942"/>
              <a:ext cx="160485" cy="21179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3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1" u="none" strike="noStrike" kern="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목차</a:t>
            </a:r>
            <a:endParaRPr xmlns:mc="http://schemas.openxmlformats.org/markup-compatibility/2006" xmlns:hp="http://schemas.haansoft.com/office/presentation/8.0" kumimoji="0" lang="ko-KR" altLang="en-US" sz="3200" b="1" i="1" u="none" strike="noStrike" kern="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4" name=""/>
          <p:cNvSpPr txBox="1"/>
          <p:nvPr/>
        </p:nvSpPr>
        <p:spPr>
          <a:xfrm>
            <a:off x="7700237" y="4751360"/>
            <a:ext cx="290593" cy="390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000" b="1"/>
              <a:t>5</a:t>
            </a:r>
            <a:endParaRPr lang="en-US" altLang="ko-KR" sz="2000" b="1"/>
          </a:p>
        </p:txBody>
      </p:sp>
      <p:sp>
        <p:nvSpPr>
          <p:cNvPr id="75" name=""/>
          <p:cNvSpPr txBox="1"/>
          <p:nvPr/>
        </p:nvSpPr>
        <p:spPr>
          <a:xfrm>
            <a:off x="7346360" y="3429000"/>
            <a:ext cx="290593" cy="39187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4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6" name=""/>
          <p:cNvSpPr txBox="1"/>
          <p:nvPr/>
        </p:nvSpPr>
        <p:spPr>
          <a:xfrm>
            <a:off x="4353086" y="3429000"/>
            <a:ext cx="290593" cy="390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2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4107213" y="4726175"/>
            <a:ext cx="290593" cy="390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78" name="그룹 69"/>
          <p:cNvGrpSpPr/>
          <p:nvPr/>
        </p:nvGrpSpPr>
        <p:grpSpPr>
          <a:xfrm rot="0">
            <a:off x="5753257" y="2468740"/>
            <a:ext cx="514036" cy="514036"/>
            <a:chOff x="4550320" y="2629819"/>
            <a:chExt cx="514036" cy="514036"/>
          </a:xfrm>
          <a:solidFill>
            <a:srgbClr val="ffffff">
              <a:alpha val="100000"/>
            </a:srgbClr>
          </a:solidFill>
        </p:grpSpPr>
        <p:sp>
          <p:nvSpPr>
            <p:cNvPr id="79" name="타원 70"/>
            <p:cNvSpPr/>
            <p:nvPr/>
          </p:nvSpPr>
          <p:spPr>
            <a:xfrm>
              <a:off x="4550320" y="2629819"/>
              <a:ext cx="514036" cy="514036"/>
            </a:xfrm>
            <a:prstGeom prst="ellipse">
              <a:avLst/>
            </a:prstGeom>
            <a:solidFill>
              <a:srgbClr val="ffffff">
                <a:alpha val="100000"/>
              </a:srgbClr>
            </a:solidFill>
            <a:ln w="25400" cap="flat" cmpd="sng" algn="ctr">
              <a:solidFill>
                <a:srgbClr val="ffc000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맑은 고딕"/>
                <a:ea typeface="맑은 고딕"/>
                <a:cs typeface="맑은 고딕"/>
              </a:endParaRPr>
            </a:p>
          </p:txBody>
        </p:sp>
        <p:sp>
          <p:nvSpPr>
            <p:cNvPr id="80" name="Freeform 9"/>
            <p:cNvSpPr/>
            <p:nvPr/>
          </p:nvSpPr>
          <p:spPr>
            <a:xfrm>
              <a:off x="4727484" y="2780942"/>
              <a:ext cx="160485" cy="211790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p>
              <a:pPr marL="0" lvl="0" indent="0" algn="l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endParaRPr>
            </a:p>
          </p:txBody>
        </p:sp>
      </p:grpSp>
      <p:sp>
        <p:nvSpPr>
          <p:cNvPr id="81" name="직사각형 62"/>
          <p:cNvSpPr/>
          <p:nvPr/>
        </p:nvSpPr>
        <p:spPr>
          <a:xfrm>
            <a:off x="4250180" y="1799274"/>
            <a:ext cx="3691640" cy="49687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r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33f4f"/>
                </a:solidFill>
                <a:latin typeface="맑은 고딕"/>
                <a:ea typeface="맑은 고딕"/>
                <a:cs typeface="맑은 고딕"/>
              </a:rPr>
              <a:t>Github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33f4f"/>
                </a:solidFill>
                <a:latin typeface="맑은 고딕"/>
                <a:ea typeface="맑은 고딕"/>
                <a:cs typeface="맑은 고딕"/>
              </a:rPr>
              <a:t>에서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333f4f"/>
                </a:solidFill>
                <a:latin typeface="맑은 고딕"/>
                <a:ea typeface="맑은 고딕"/>
                <a:cs typeface="맑은 고딕"/>
              </a:rPr>
              <a:t>repository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333f4f"/>
                </a:solidFill>
                <a:latin typeface="맑은 고딕"/>
                <a:ea typeface="맑은 고딕"/>
                <a:cs typeface="맑은 고딕"/>
              </a:rPr>
              <a:t>가져오기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333f4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2" name=""/>
          <p:cNvSpPr txBox="1"/>
          <p:nvPr/>
        </p:nvSpPr>
        <p:spPr>
          <a:xfrm>
            <a:off x="5881607" y="2532035"/>
            <a:ext cx="290593" cy="39187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3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설치 및 준비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01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352294" y="1178418"/>
            <a:ext cx="5445719" cy="498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1) Visual Studio Code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설치하기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07844" y="1802481"/>
            <a:ext cx="7375813" cy="4714818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44918" y="2323279"/>
            <a:ext cx="4791905" cy="3862440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8431213" y="1182687"/>
            <a:ext cx="3762374" cy="36163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b="1">
                <a:hlinkClick r:id="rId4"/>
              </a:rPr>
              <a:t>https://code.visualstudio.com/</a:t>
            </a:r>
            <a:endParaRPr lang="en-US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설치 및 준비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01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352294" y="1178418"/>
            <a:ext cx="5445719" cy="498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2) git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설치하기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8681" y="1750171"/>
            <a:ext cx="6942638" cy="4577872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90257" y="2098519"/>
            <a:ext cx="4925682" cy="4026210"/>
          </a:xfrm>
          <a:prstGeom prst="rect">
            <a:avLst/>
          </a:prstGeom>
        </p:spPr>
      </p:pic>
      <p:sp>
        <p:nvSpPr>
          <p:cNvPr id="37" name=""/>
          <p:cNvSpPr txBox="1"/>
          <p:nvPr/>
        </p:nvSpPr>
        <p:spPr>
          <a:xfrm>
            <a:off x="7993059" y="1135063"/>
            <a:ext cx="3730626" cy="36480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b="1">
                <a:solidFill>
                  <a:schemeClr val="tx1"/>
                </a:solidFill>
                <a:hlinkClick r:id="rId4"/>
              </a:rPr>
              <a:t>https://git-scm.com/downloads</a:t>
            </a:r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설치 및 준비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01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1765168" y="1146668"/>
            <a:ext cx="5445719" cy="4992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3-1) GitHub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회원가입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로그인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54059" y="1817561"/>
            <a:ext cx="8683882" cy="4586014"/>
          </a:xfrm>
          <a:prstGeom prst="rect">
            <a:avLst/>
          </a:prstGeom>
        </p:spPr>
      </p:pic>
      <p:sp>
        <p:nvSpPr>
          <p:cNvPr id="38" name=""/>
          <p:cNvSpPr txBox="1"/>
          <p:nvPr/>
        </p:nvSpPr>
        <p:spPr>
          <a:xfrm>
            <a:off x="8096249" y="1277935"/>
            <a:ext cx="2714626" cy="36480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en-US" b="1">
                <a:hlinkClick r:id="rId3"/>
              </a:rPr>
              <a:t>https://github.com/</a:t>
            </a:r>
            <a:endParaRPr lang="en-US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프로그램 설치 및 준비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01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352294" y="1178418"/>
            <a:ext cx="5445719" cy="49866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3-2) repository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생성하기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rcRect l="580" b="66810"/>
          <a:stretch>
            <a:fillRect/>
          </a:stretch>
        </p:blipFill>
        <p:spPr>
          <a:xfrm>
            <a:off x="249248" y="1692601"/>
            <a:ext cx="7219934" cy="1426755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rcRect b="14480"/>
          <a:stretch>
            <a:fillRect/>
          </a:stretch>
        </p:blipFill>
        <p:spPr>
          <a:xfrm>
            <a:off x="201420" y="2956162"/>
            <a:ext cx="7335213" cy="3719192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rcRect l="2210" r="31390"/>
          <a:stretch>
            <a:fillRect/>
          </a:stretch>
        </p:blipFill>
        <p:spPr>
          <a:xfrm>
            <a:off x="7506943" y="1660924"/>
            <a:ext cx="4685057" cy="4192430"/>
          </a:xfrm>
          <a:prstGeom prst="rect">
            <a:avLst/>
          </a:prstGeom>
        </p:spPr>
      </p:pic>
      <p:sp>
        <p:nvSpPr>
          <p:cNvPr id="34" name=""/>
          <p:cNvSpPr/>
          <p:nvPr/>
        </p:nvSpPr>
        <p:spPr>
          <a:xfrm>
            <a:off x="6620683" y="2468428"/>
            <a:ext cx="774915" cy="40360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연동하기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02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368438" y="1404435"/>
            <a:ext cx="5445719" cy="908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1) Visual Studio Code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에서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F1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누르기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2)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Git: Clone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입력하기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rcRect b="84400"/>
          <a:stretch>
            <a:fillRect/>
          </a:stretch>
        </p:blipFill>
        <p:spPr>
          <a:xfrm>
            <a:off x="304768" y="2436202"/>
            <a:ext cx="11582463" cy="1252903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rcRect b="87610"/>
          <a:stretch>
            <a:fillRect/>
          </a:stretch>
        </p:blipFill>
        <p:spPr>
          <a:xfrm>
            <a:off x="290526" y="3919903"/>
            <a:ext cx="11594150" cy="996462"/>
          </a:xfrm>
          <a:prstGeom prst="rect">
            <a:avLst/>
          </a:prstGeom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0541" y="5101391"/>
            <a:ext cx="4246355" cy="1454354"/>
          </a:xfrm>
          <a:prstGeom prst="rect">
            <a:avLst/>
          </a:prstGeom>
        </p:spPr>
      </p:pic>
      <p:sp>
        <p:nvSpPr>
          <p:cNvPr id="30" name="직사각형 2"/>
          <p:cNvSpPr/>
          <p:nvPr/>
        </p:nvSpPr>
        <p:spPr>
          <a:xfrm>
            <a:off x="4752136" y="5147028"/>
            <a:ext cx="7075962" cy="49939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처음 사용할때 깃헙과 연결을 해주어야 한다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823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와 </a:t>
            </a:r>
            <a:r>
              <a:rPr lang="en-US" altLang="ko-KR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32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연동하기</a:t>
            </a:r>
            <a:endParaRPr lang="ko-KR" altLang="en-US" sz="32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02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직사각형 2"/>
          <p:cNvSpPr/>
          <p:nvPr/>
        </p:nvSpPr>
        <p:spPr>
          <a:xfrm>
            <a:off x="368438" y="1404435"/>
            <a:ext cx="5445719" cy="13273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3)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깃헙과 연동하는 창이 뜨면 로그인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4)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Authorize Visual-Studio-Code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버튼 선택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5)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Open </a:t>
            </a: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버튼 선택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46407" y="954545"/>
            <a:ext cx="4948367" cy="5628695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9711" y="2791483"/>
            <a:ext cx="6477561" cy="1714648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69699" y="4658379"/>
            <a:ext cx="4724809" cy="1790855"/>
          </a:xfrm>
          <a:prstGeom prst="rect">
            <a:avLst/>
          </a:prstGeom>
        </p:spPr>
      </p:pic>
      <p:sp>
        <p:nvSpPr>
          <p:cNvPr id="37" name=""/>
          <p:cNvSpPr/>
          <p:nvPr/>
        </p:nvSpPr>
        <p:spPr>
          <a:xfrm rot="10859728">
            <a:off x="6605588" y="3254985"/>
            <a:ext cx="567836" cy="3480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21375e">
                <a:alpha val="100000"/>
              </a:srgbClr>
            </a:solidFill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자유형: 도형 14"/>
          <p:cNvSpPr/>
          <p:nvPr/>
        </p:nvSpPr>
        <p:spPr>
          <a:xfrm rot="18300000">
            <a:off x="1600403" y="-194695"/>
            <a:ext cx="1486501" cy="1021278"/>
          </a:xfrm>
          <a:custGeom>
            <a:avLst/>
            <a:gdLst>
              <a:gd name="connsiteX0" fmla="*/ 771394 w 1486501"/>
              <a:gd name="connsiteY0" fmla="*/ 0 h 1021278"/>
              <a:gd name="connsiteX1" fmla="*/ 1486501 w 1486501"/>
              <a:gd name="connsiteY1" fmla="*/ 1021278 h 1021278"/>
              <a:gd name="connsiteX2" fmla="*/ 510639 w 1486501"/>
              <a:gd name="connsiteY2" fmla="*/ 1021278 h 1021278"/>
              <a:gd name="connsiteX3" fmla="*/ 0 w 1486501"/>
              <a:gd name="connsiteY3" fmla="*/ 510639 h 1021278"/>
              <a:gd name="connsiteX4" fmla="*/ 510639 w 1486501"/>
              <a:gd name="connsiteY4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6501" h="1021278">
                <a:moveTo>
                  <a:pt x="771394" y="0"/>
                </a:moveTo>
                <a:lnTo>
                  <a:pt x="1486501" y="1021278"/>
                </a:lnTo>
                <a:lnTo>
                  <a:pt x="510639" y="1021278"/>
                </a:lnTo>
                <a:cubicBezTo>
                  <a:pt x="228621" y="1021278"/>
                  <a:pt x="0" y="792657"/>
                  <a:pt x="0" y="510639"/>
                </a:cubicBezTo>
                <a:cubicBezTo>
                  <a:pt x="0" y="228621"/>
                  <a:pt x="228621" y="0"/>
                  <a:pt x="510639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: 도형 12"/>
          <p:cNvSpPr/>
          <p:nvPr/>
        </p:nvSpPr>
        <p:spPr>
          <a:xfrm rot="18000000">
            <a:off x="1541194" y="-198169"/>
            <a:ext cx="1311253" cy="1021278"/>
          </a:xfrm>
          <a:custGeom>
            <a:avLst/>
            <a:gdLst>
              <a:gd name="connsiteX0" fmla="*/ 721618 w 1311253"/>
              <a:gd name="connsiteY0" fmla="*/ 0 h 1021278"/>
              <a:gd name="connsiteX1" fmla="*/ 1311253 w 1311253"/>
              <a:gd name="connsiteY1" fmla="*/ 1021278 h 1021278"/>
              <a:gd name="connsiteX2" fmla="*/ 319037 w 1311253"/>
              <a:gd name="connsiteY2" fmla="*/ 1021278 h 1021278"/>
              <a:gd name="connsiteX3" fmla="*/ 0 w 1311253"/>
              <a:gd name="connsiteY3" fmla="*/ 702241 h 1021278"/>
              <a:gd name="connsiteX4" fmla="*/ 0 w 1311253"/>
              <a:gd name="connsiteY4" fmla="*/ 319037 h 1021278"/>
              <a:gd name="connsiteX5" fmla="*/ 319037 w 1311253"/>
              <a:gd name="connsiteY5" fmla="*/ 0 h 1021278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11253" h="1021278">
                <a:moveTo>
                  <a:pt x="721618" y="0"/>
                </a:moveTo>
                <a:lnTo>
                  <a:pt x="1311253" y="1021278"/>
                </a:lnTo>
                <a:lnTo>
                  <a:pt x="319037" y="1021278"/>
                </a:lnTo>
                <a:cubicBezTo>
                  <a:pt x="142838" y="1021278"/>
                  <a:pt x="0" y="878440"/>
                  <a:pt x="0" y="702241"/>
                </a:cubicBezTo>
                <a:lnTo>
                  <a:pt x="0" y="319037"/>
                </a:lnTo>
                <a:cubicBezTo>
                  <a:pt x="0" y="142838"/>
                  <a:pt x="142838" y="0"/>
                  <a:pt x="319037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188256" y="-6586"/>
            <a:ext cx="9003744" cy="728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Visual Studio Code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로 </a:t>
            </a:r>
            <a:r>
              <a:rPr lang="en-US" altLang="ko-KR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GitHub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repository</a:t>
            </a:r>
            <a:r>
              <a:rPr lang="ko-KR" altLang="en-US" sz="2800" b="1" i="1" kern="0">
                <a:solidFill>
                  <a:prstClr val="black">
                    <a:lumMod val="75000"/>
                    <a:lumOff val="25000"/>
                  </a:prstClr>
                </a:solidFill>
              </a:rPr>
              <a:t> 가져오기</a:t>
            </a:r>
            <a:endParaRPr lang="ko-KR" altLang="en-US" sz="2800" b="1" i="1" kern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2220686" cy="102127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anchor="ctr"/>
          <a:lstStyle/>
          <a:p>
            <a:pPr lvl="1">
              <a:defRPr/>
            </a:pPr>
            <a:r>
              <a:rPr lang="en-US" altLang="ko-KR" sz="2500" b="1">
                <a:solidFill>
                  <a:prstClr val="white"/>
                </a:solidFill>
              </a:rPr>
              <a:t>03</a:t>
            </a:r>
            <a:endParaRPr lang="en-US" altLang="ko-KR" sz="2500" b="1">
              <a:solidFill>
                <a:prstClr val="white"/>
              </a:solidFill>
            </a:endParaRPr>
          </a:p>
        </p:txBody>
      </p:sp>
      <p:sp>
        <p:nvSpPr>
          <p:cNvPr id="11" name="Freeform 9"/>
          <p:cNvSpPr/>
          <p:nvPr/>
        </p:nvSpPr>
        <p:spPr>
          <a:xfrm>
            <a:off x="215715" y="348818"/>
            <a:ext cx="224411" cy="296151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 vert="horz" wrap="square" lIns="91440" tIns="45720" rIns="91440" bIns="45720" anchor="t" anchorCtr="0">
            <a:prstTxWarp prst="textNoShape">
              <a:avLst/>
            </a:prstTxWarp>
          </a:bodyPr>
          <a:lstStyle/>
          <a:p>
            <a:pPr lvl="0">
              <a:defRPr/>
            </a:pP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1" name="직사각형 2"/>
          <p:cNvSpPr/>
          <p:nvPr/>
        </p:nvSpPr>
        <p:spPr>
          <a:xfrm>
            <a:off x="368438" y="1937835"/>
            <a:ext cx="5445719" cy="9082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1) Visual Studio Code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에서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F1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누르기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2)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Git: Clone 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입력하기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  <a:solidFill>
                  <a:srgbClr val="404040"/>
                </a:solidFill>
                <a:latin typeface="맑은 고딕"/>
                <a:ea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600" b="0" i="0" u="none" strike="noStrike" kern="1200" cap="none" spc="0" normalizeH="0" baseline="0" mc:Ignorable="hp" hp:hslEmbossed="0">
              <a:solidFill>
                <a:srgbClr val="40404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rcRect b="84400"/>
          <a:stretch>
            <a:fillRect/>
          </a:stretch>
        </p:blipFill>
        <p:spPr>
          <a:xfrm>
            <a:off x="304768" y="2969602"/>
            <a:ext cx="11582463" cy="1252903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rcRect b="87610"/>
          <a:stretch>
            <a:fillRect/>
          </a:stretch>
        </p:blipFill>
        <p:spPr>
          <a:xfrm>
            <a:off x="290526" y="4453304"/>
            <a:ext cx="11594150" cy="996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313</ep:Words>
  <ep:PresentationFormat>와이드스크린</ep:PresentationFormat>
  <ep:Paragraphs>80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11_Office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2020-09-08T01:57:59.000</dcterms:created>
  <dc:creator>조현석</dc:creator>
  <cp:lastModifiedBy>pc</cp:lastModifiedBy>
  <dcterms:modified xsi:type="dcterms:W3CDTF">2023-09-13T02:18:53.838</dcterms:modified>
  <cp:revision>53</cp:revision>
  <dc:title>PowerPoint 프레젠테이션</dc:title>
  <cp:version/>
</cp:coreProperties>
</file>